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906000" type="A4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AA697"/>
    <a:srgbClr val="0557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744" y="-204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14/02/2024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14/02/2024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2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2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14/02/2024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14/02/2024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14/02/2024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14/02/2024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14/02/2024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14/02/2024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14/02/2024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14/02/2024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14/02/2024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9D355-16BD-4E45-BD9A-5EA878CF7CBD}" type="datetimeFigureOut">
              <a:rPr lang="it-IT" smtClean="0"/>
              <a:t>14/02/2024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ormazionesanitapiemonte.it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163" y="165407"/>
            <a:ext cx="3143989" cy="1046888"/>
          </a:xfrm>
          <a:prstGeom prst="rect">
            <a:avLst/>
          </a:prstGeom>
        </p:spPr>
      </p:pic>
      <p:sp>
        <p:nvSpPr>
          <p:cNvPr id="6" name="Titolo 1"/>
          <p:cNvSpPr txBox="1">
            <a:spLocks/>
          </p:cNvSpPr>
          <p:nvPr/>
        </p:nvSpPr>
        <p:spPr>
          <a:xfrm>
            <a:off x="354079" y="891215"/>
            <a:ext cx="6171265" cy="67740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000" dirty="0">
                <a:solidFill>
                  <a:schemeClr val="accent5"/>
                </a:solidFill>
                <a:latin typeface="Berlin Sans FB" panose="020E0602020502020306" pitchFamily="34" charset="0"/>
              </a:rPr>
              <a:t> </a:t>
            </a:r>
          </a:p>
        </p:txBody>
      </p:sp>
      <p:sp>
        <p:nvSpPr>
          <p:cNvPr id="7" name="Rettangolo 6"/>
          <p:cNvSpPr/>
          <p:nvPr/>
        </p:nvSpPr>
        <p:spPr>
          <a:xfrm>
            <a:off x="3544800" y="2959585"/>
            <a:ext cx="2854249" cy="646331"/>
          </a:xfrm>
          <a:prstGeom prst="rect">
            <a:avLst/>
          </a:prstGeom>
          <a:ln w="28575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it-IT" dirty="0">
                <a:solidFill>
                  <a:schemeClr val="tx2"/>
                </a:solidFill>
                <a:latin typeface="Berlin Sans FB" panose="020E0602020502020306" pitchFamily="34" charset="0"/>
              </a:rPr>
              <a:t>Dal  </a:t>
            </a:r>
            <a:r>
              <a:rPr lang="it-IT" dirty="0" smtClean="0">
                <a:solidFill>
                  <a:schemeClr val="tx2"/>
                </a:solidFill>
                <a:latin typeface="Berlin Sans FB" panose="020E0602020502020306" pitchFamily="34" charset="0"/>
              </a:rPr>
              <a:t>15 MARZO 2024</a:t>
            </a:r>
            <a:endParaRPr lang="it-IT" dirty="0">
              <a:solidFill>
                <a:schemeClr val="tx2"/>
              </a:solidFill>
              <a:latin typeface="Berlin Sans FB" panose="020E0602020502020306" pitchFamily="34" charset="0"/>
            </a:endParaRPr>
          </a:p>
          <a:p>
            <a:pPr algn="ctr"/>
            <a:r>
              <a:rPr lang="it-IT" dirty="0">
                <a:solidFill>
                  <a:schemeClr val="tx2"/>
                </a:solidFill>
                <a:latin typeface="Berlin Sans FB" panose="020E0602020502020306" pitchFamily="34" charset="0"/>
              </a:rPr>
              <a:t>Al  </a:t>
            </a:r>
            <a:r>
              <a:rPr lang="it-IT" dirty="0" smtClean="0">
                <a:solidFill>
                  <a:schemeClr val="tx2"/>
                </a:solidFill>
                <a:latin typeface="Berlin Sans FB" panose="020E0602020502020306" pitchFamily="34" charset="0"/>
              </a:rPr>
              <a:t>30 NOVEMBRE 2024 </a:t>
            </a:r>
            <a:endParaRPr lang="it-IT" dirty="0">
              <a:solidFill>
                <a:schemeClr val="tx2"/>
              </a:solidFill>
              <a:latin typeface="Berlin Sans FB" panose="020E0602020502020306" pitchFamily="34" charset="0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4119378" y="2590253"/>
            <a:ext cx="17107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dirty="0">
                <a:solidFill>
                  <a:schemeClr val="tx2"/>
                </a:solidFill>
                <a:latin typeface="Berlin Sans FB" panose="020E0602020502020306" pitchFamily="34" charset="0"/>
              </a:rPr>
              <a:t>Crediti ECM </a:t>
            </a:r>
            <a:r>
              <a:rPr lang="it-IT" smtClean="0">
                <a:solidFill>
                  <a:schemeClr val="tx2"/>
                </a:solidFill>
                <a:latin typeface="Berlin Sans FB" panose="020E0602020502020306" pitchFamily="34" charset="0"/>
              </a:rPr>
              <a:t>:  4 </a:t>
            </a:r>
            <a:endParaRPr lang="it-IT" dirty="0">
              <a:solidFill>
                <a:schemeClr val="tx2"/>
              </a:solidFill>
              <a:latin typeface="Berlin Sans FB" panose="020E0602020502020306" pitchFamily="34" charset="0"/>
            </a:endParaRPr>
          </a:p>
        </p:txBody>
      </p:sp>
      <p:sp>
        <p:nvSpPr>
          <p:cNvPr id="16" name="Rettangolo 15"/>
          <p:cNvSpPr/>
          <p:nvPr/>
        </p:nvSpPr>
        <p:spPr>
          <a:xfrm>
            <a:off x="3866818" y="4592960"/>
            <a:ext cx="2971622" cy="2677656"/>
          </a:xfrm>
          <a:prstGeom prst="rect">
            <a:avLst/>
          </a:prstGeom>
          <a:ln w="19050">
            <a:solidFill>
              <a:schemeClr val="accent5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it-IT" sz="1200" dirty="0">
                <a:solidFill>
                  <a:schemeClr val="tx2"/>
                </a:solidFill>
                <a:latin typeface="Berlin Sans FB" panose="020E0602020502020306" pitchFamily="34" charset="0"/>
              </a:rPr>
              <a:t>RESPONSABILE   SCIENTIFICO  </a:t>
            </a:r>
          </a:p>
          <a:p>
            <a:pPr algn="ctr"/>
            <a:r>
              <a:rPr lang="it-IT" sz="1200" dirty="0">
                <a:solidFill>
                  <a:schemeClr val="tx2"/>
                </a:solidFill>
                <a:latin typeface="Berlin Sans FB" panose="020E0602020502020306" pitchFamily="34" charset="0"/>
              </a:rPr>
              <a:t>Marilena Bertini</a:t>
            </a:r>
          </a:p>
          <a:p>
            <a:pPr algn="ctr"/>
            <a:r>
              <a:rPr lang="it-IT" sz="1200" dirty="0">
                <a:solidFill>
                  <a:schemeClr val="tx2"/>
                </a:solidFill>
                <a:latin typeface="Berlin Sans FB" panose="020E0602020502020306" pitchFamily="34" charset="0"/>
              </a:rPr>
              <a:t>Medico Ematologo ed ex Presidente CCM</a:t>
            </a:r>
          </a:p>
          <a:p>
            <a:pPr algn="ctr"/>
            <a:endParaRPr lang="it-IT" sz="1200" dirty="0">
              <a:solidFill>
                <a:schemeClr val="tx2"/>
              </a:solidFill>
              <a:latin typeface="Berlin Sans FB" panose="020E0602020502020306" pitchFamily="34" charset="0"/>
            </a:endParaRPr>
          </a:p>
          <a:p>
            <a:pPr algn="ctr"/>
            <a:r>
              <a:rPr lang="it-IT" sz="1200" dirty="0">
                <a:solidFill>
                  <a:schemeClr val="tx2"/>
                </a:solidFill>
                <a:latin typeface="Berlin Sans FB" panose="020E0602020502020306" pitchFamily="34" charset="0"/>
              </a:rPr>
              <a:t>PROGETTISTA ECM DEL CORSO</a:t>
            </a:r>
          </a:p>
          <a:p>
            <a:pPr algn="ctr"/>
            <a:r>
              <a:rPr lang="it-IT" sz="1200" dirty="0">
                <a:solidFill>
                  <a:schemeClr val="tx2"/>
                </a:solidFill>
                <a:latin typeface="Berlin Sans FB" panose="020E0602020502020306" pitchFamily="34" charset="0"/>
              </a:rPr>
              <a:t>Laura TROGLIA</a:t>
            </a:r>
          </a:p>
          <a:p>
            <a:pPr algn="ctr"/>
            <a:r>
              <a:rPr lang="it-IT" sz="1200" dirty="0">
                <a:solidFill>
                  <a:schemeClr val="tx2"/>
                </a:solidFill>
                <a:latin typeface="Berlin Sans FB" panose="020E0602020502020306" pitchFamily="34" charset="0"/>
              </a:rPr>
              <a:t> S.S.   Qualità  e Formazione Sede Ivrea          ltroglia@aslto4.piemonte.it</a:t>
            </a:r>
          </a:p>
          <a:p>
            <a:pPr algn="ctr"/>
            <a:endParaRPr lang="it-IT" sz="1200" dirty="0">
              <a:solidFill>
                <a:schemeClr val="tx2"/>
              </a:solidFill>
              <a:latin typeface="Berlin Sans FB" panose="020E0602020502020306" pitchFamily="34" charset="0"/>
            </a:endParaRPr>
          </a:p>
          <a:p>
            <a:pPr algn="ctr"/>
            <a:r>
              <a:rPr lang="it-IT" sz="1200" dirty="0">
                <a:solidFill>
                  <a:schemeClr val="tx2"/>
                </a:solidFill>
                <a:latin typeface="Berlin Sans FB" panose="020E0602020502020306" pitchFamily="34" charset="0"/>
              </a:rPr>
              <a:t>SEGRETERIA ECM</a:t>
            </a:r>
          </a:p>
          <a:p>
            <a:pPr algn="ctr"/>
            <a:r>
              <a:rPr lang="it-IT" sz="1200" dirty="0">
                <a:solidFill>
                  <a:schemeClr val="tx2"/>
                </a:solidFill>
                <a:latin typeface="Berlin Sans FB" panose="020E0602020502020306" pitchFamily="34" charset="0"/>
              </a:rPr>
              <a:t>S.S. Qualità e Formazione</a:t>
            </a:r>
          </a:p>
          <a:p>
            <a:pPr algn="ctr"/>
            <a:r>
              <a:rPr lang="it-IT" sz="1200" dirty="0">
                <a:solidFill>
                  <a:schemeClr val="tx2"/>
                </a:solidFill>
                <a:latin typeface="Berlin Sans FB" panose="020E0602020502020306" pitchFamily="34" charset="0"/>
              </a:rPr>
              <a:t>Via Montenavale, Ivrea</a:t>
            </a:r>
          </a:p>
          <a:p>
            <a:pPr algn="ctr"/>
            <a:r>
              <a:rPr lang="it-IT" sz="1200" dirty="0">
                <a:solidFill>
                  <a:schemeClr val="tx2"/>
                </a:solidFill>
                <a:latin typeface="Berlin Sans FB" panose="020E0602020502020306" pitchFamily="34" charset="0"/>
              </a:rPr>
              <a:t>Tel.0125 425999</a:t>
            </a:r>
          </a:p>
          <a:p>
            <a:pPr algn="ctr"/>
            <a:r>
              <a:rPr lang="it-IT" sz="1200" dirty="0">
                <a:solidFill>
                  <a:schemeClr val="tx2"/>
                </a:solidFill>
                <a:latin typeface="Berlin Sans FB" panose="020E0602020502020306" pitchFamily="34" charset="0"/>
              </a:rPr>
              <a:t>formazionesegreteria@aslto4.piemonte.it</a:t>
            </a:r>
          </a:p>
        </p:txBody>
      </p:sp>
      <p:sp>
        <p:nvSpPr>
          <p:cNvPr id="17" name="Rettangolo 16"/>
          <p:cNvSpPr/>
          <p:nvPr/>
        </p:nvSpPr>
        <p:spPr>
          <a:xfrm>
            <a:off x="3964672" y="7473280"/>
            <a:ext cx="2775914" cy="2123658"/>
          </a:xfrm>
          <a:prstGeom prst="rect">
            <a:avLst/>
          </a:prstGeom>
          <a:ln w="19050">
            <a:solidFill>
              <a:schemeClr val="accent5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it-IT" sz="1200" dirty="0">
                <a:solidFill>
                  <a:srgbClr val="002060"/>
                </a:solidFill>
                <a:latin typeface="Berlin Sans FB" panose="020E0602020502020306" pitchFamily="34" charset="0"/>
              </a:rPr>
              <a:t>AREA TEMATICA</a:t>
            </a:r>
          </a:p>
          <a:p>
            <a:pPr algn="ctr"/>
            <a:r>
              <a:rPr lang="it-IT" sz="1200" dirty="0" smtClean="0">
                <a:solidFill>
                  <a:srgbClr val="002060"/>
                </a:solidFill>
                <a:latin typeface="Berlin Sans FB" panose="020E0602020502020306" pitchFamily="34" charset="0"/>
              </a:rPr>
              <a:t>Area prevenzione e promozione salute</a:t>
            </a:r>
            <a:endParaRPr lang="it-IT" sz="1200" dirty="0">
              <a:solidFill>
                <a:schemeClr val="tx2"/>
              </a:solidFill>
              <a:latin typeface="Berlin Sans FB" panose="020E0602020502020306" pitchFamily="34" charset="0"/>
            </a:endParaRPr>
          </a:p>
          <a:p>
            <a:pPr algn="ctr"/>
            <a:endParaRPr lang="it-IT" sz="1200" dirty="0" smtClean="0">
              <a:solidFill>
                <a:schemeClr val="tx2"/>
              </a:solidFill>
              <a:latin typeface="Berlin Sans FB" panose="020E0602020502020306" pitchFamily="34" charset="0"/>
            </a:endParaRPr>
          </a:p>
          <a:p>
            <a:pPr algn="ctr"/>
            <a:r>
              <a:rPr lang="it-IT" sz="1200" dirty="0" smtClean="0">
                <a:solidFill>
                  <a:schemeClr val="tx2"/>
                </a:solidFill>
                <a:latin typeface="Berlin Sans FB" panose="020E0602020502020306" pitchFamily="34" charset="0"/>
              </a:rPr>
              <a:t>OBIETTIVO </a:t>
            </a:r>
            <a:r>
              <a:rPr lang="it-IT" sz="1200" dirty="0">
                <a:solidFill>
                  <a:schemeClr val="tx2"/>
                </a:solidFill>
                <a:latin typeface="Berlin Sans FB" panose="020E0602020502020306" pitchFamily="34" charset="0"/>
              </a:rPr>
              <a:t>DEL DOSSIER FORMATIVO</a:t>
            </a:r>
          </a:p>
          <a:p>
            <a:pPr algn="ctr"/>
            <a:r>
              <a:rPr lang="it-IT" sz="1200" dirty="0">
                <a:solidFill>
                  <a:schemeClr val="tx2"/>
                </a:solidFill>
                <a:latin typeface="Berlin Sans FB" panose="020E0602020502020306" pitchFamily="34" charset="0"/>
              </a:rPr>
              <a:t>Obiettivo tecnico </a:t>
            </a:r>
            <a:r>
              <a:rPr lang="it-IT" sz="1200" dirty="0" smtClean="0">
                <a:solidFill>
                  <a:schemeClr val="tx2"/>
                </a:solidFill>
                <a:latin typeface="Berlin Sans FB" panose="020E0602020502020306" pitchFamily="34" charset="0"/>
              </a:rPr>
              <a:t>professionale</a:t>
            </a:r>
            <a:endParaRPr lang="it-IT" sz="1200" dirty="0">
              <a:solidFill>
                <a:schemeClr val="tx2"/>
              </a:solidFill>
              <a:latin typeface="Berlin Sans FB" panose="020E0602020502020306" pitchFamily="34" charset="0"/>
            </a:endParaRPr>
          </a:p>
          <a:p>
            <a:pPr algn="ctr"/>
            <a:endParaRPr lang="it-IT" sz="1200" dirty="0" smtClean="0">
              <a:solidFill>
                <a:schemeClr val="tx2"/>
              </a:solidFill>
              <a:latin typeface="Berlin Sans FB" panose="020E0602020502020306" pitchFamily="34" charset="0"/>
            </a:endParaRPr>
          </a:p>
          <a:p>
            <a:pPr algn="ctr"/>
            <a:r>
              <a:rPr lang="it-IT" sz="1200" dirty="0" smtClean="0">
                <a:solidFill>
                  <a:schemeClr val="tx2"/>
                </a:solidFill>
                <a:latin typeface="Berlin Sans FB" panose="020E0602020502020306" pitchFamily="34" charset="0"/>
              </a:rPr>
              <a:t>OBIETTIVO NAZIONALE</a:t>
            </a:r>
          </a:p>
          <a:p>
            <a:pPr algn="ctr"/>
            <a:r>
              <a:rPr lang="it-IT" sz="1200" dirty="0">
                <a:solidFill>
                  <a:schemeClr val="tx2"/>
                </a:solidFill>
                <a:latin typeface="Berlin Sans FB" panose="020E0602020502020306" pitchFamily="34" charset="0"/>
              </a:rPr>
              <a:t>10 Epidemiologia- prevenzione e promozione della salute-diagnostica-tossicologia con acquisizione di nozioni tecnico professionali. </a:t>
            </a:r>
          </a:p>
        </p:txBody>
      </p:sp>
      <p:sp>
        <p:nvSpPr>
          <p:cNvPr id="18" name="Rettangolo 17"/>
          <p:cNvSpPr/>
          <p:nvPr/>
        </p:nvSpPr>
        <p:spPr>
          <a:xfrm>
            <a:off x="3631948" y="3741363"/>
            <a:ext cx="2767102" cy="738664"/>
          </a:xfrm>
          <a:prstGeom prst="rect">
            <a:avLst/>
          </a:prstGeom>
          <a:ln w="19050">
            <a:solidFill>
              <a:schemeClr val="accent5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it-IT" sz="1400" dirty="0">
                <a:solidFill>
                  <a:schemeClr val="tx2"/>
                </a:solidFill>
                <a:latin typeface="Berlin Sans FB" panose="020E0602020502020306" pitchFamily="34" charset="0"/>
              </a:rPr>
              <a:t>DESTINATARI</a:t>
            </a:r>
          </a:p>
          <a:p>
            <a:pPr algn="ctr"/>
            <a:r>
              <a:rPr lang="it-IT" sz="1400" dirty="0">
                <a:solidFill>
                  <a:schemeClr val="tx2"/>
                </a:solidFill>
                <a:latin typeface="Berlin Sans FB" panose="020E0602020502020306" pitchFamily="34" charset="0"/>
              </a:rPr>
              <a:t>Personale sanitario e non sanitario </a:t>
            </a:r>
          </a:p>
          <a:p>
            <a:pPr algn="ctr"/>
            <a:r>
              <a:rPr lang="it-IT" sz="1400" dirty="0">
                <a:solidFill>
                  <a:schemeClr val="tx2"/>
                </a:solidFill>
                <a:latin typeface="Berlin Sans FB" panose="020E0602020502020306" pitchFamily="34" charset="0"/>
              </a:rPr>
              <a:t> </a:t>
            </a:r>
          </a:p>
        </p:txBody>
      </p:sp>
      <p:sp>
        <p:nvSpPr>
          <p:cNvPr id="5" name="Rettangolo 4"/>
          <p:cNvSpPr/>
          <p:nvPr/>
        </p:nvSpPr>
        <p:spPr>
          <a:xfrm>
            <a:off x="268315" y="4448944"/>
            <a:ext cx="2486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it-IT" sz="1200" dirty="0"/>
          </a:p>
          <a:p>
            <a:pPr algn="just"/>
            <a:endParaRPr lang="it-IT" sz="1200" dirty="0"/>
          </a:p>
        </p:txBody>
      </p:sp>
      <p:sp>
        <p:nvSpPr>
          <p:cNvPr id="20" name="Titolo 1"/>
          <p:cNvSpPr txBox="1">
            <a:spLocks/>
          </p:cNvSpPr>
          <p:nvPr/>
        </p:nvSpPr>
        <p:spPr>
          <a:xfrm>
            <a:off x="3861048" y="2048741"/>
            <a:ext cx="2664296" cy="6387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400" dirty="0">
                <a:solidFill>
                  <a:schemeClr val="tx2"/>
                </a:solidFill>
                <a:latin typeface="Berlin Sans FB" panose="020E0602020502020306" pitchFamily="34" charset="0"/>
              </a:rPr>
              <a:t>Evento Formativo  FAD</a:t>
            </a:r>
            <a:br>
              <a:rPr lang="it-IT" sz="1400" dirty="0">
                <a:solidFill>
                  <a:schemeClr val="tx2"/>
                </a:solidFill>
                <a:latin typeface="Berlin Sans FB" panose="020E0602020502020306" pitchFamily="34" charset="0"/>
              </a:rPr>
            </a:br>
            <a:r>
              <a:rPr lang="it-IT" sz="1400" b="1" dirty="0">
                <a:solidFill>
                  <a:schemeClr val="tx2"/>
                </a:solidFill>
                <a:latin typeface="Berlin Sans FB" panose="020E0602020502020306" pitchFamily="34" charset="0"/>
              </a:rPr>
              <a:t>ECM </a:t>
            </a:r>
            <a:r>
              <a:rPr lang="it-IT" sz="1400" b="1" dirty="0" smtClean="0">
                <a:solidFill>
                  <a:schemeClr val="tx2"/>
                </a:solidFill>
                <a:latin typeface="Berlin Sans FB" panose="020E0602020502020306" pitchFamily="34" charset="0"/>
              </a:rPr>
              <a:t>134/ 46747</a:t>
            </a:r>
            <a:endParaRPr lang="it-IT" sz="1400" b="1" dirty="0">
              <a:solidFill>
                <a:schemeClr val="tx2"/>
              </a:solidFill>
              <a:latin typeface="Berlin Sans FB" panose="020E0602020502020306" pitchFamily="34" charset="0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6952" y="1627766"/>
            <a:ext cx="3861048" cy="476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581" y="1586733"/>
            <a:ext cx="2895837" cy="29402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Rettangolo 12"/>
          <p:cNvSpPr/>
          <p:nvPr/>
        </p:nvSpPr>
        <p:spPr>
          <a:xfrm>
            <a:off x="195757" y="4592960"/>
            <a:ext cx="3665291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1400" dirty="0"/>
              <a:t>La popolazione globale è in continua crescita e genera una richiesta sempre maggiore di cibo. Nei paesi a medio e basso reddito, migliori profitti e condizioni di vita causano una transizione della dieta portando a maggiori consumi di carne, frutta e verdura. La crescente domanda necessita di un aumento della produzione agricola, che aggrava lo sfruttamento delle risorse naturali, le emissioni di gas serra e il degrado ambientale . Inoltre, i cambiamenti climatici in atto, a loro volta, possono inficiare in maniera importante la produzione di prodotti agricoli, mettendo a repentaglio la disponibilità di cibo sufficiente per le popolazioni. </a:t>
            </a:r>
          </a:p>
          <a:p>
            <a:pPr algn="just"/>
            <a:r>
              <a:rPr lang="it-IT" sz="1400" dirty="0" smtClean="0"/>
              <a:t>La </a:t>
            </a:r>
            <a:r>
              <a:rPr lang="it-IT" sz="1400" dirty="0"/>
              <a:t>sfida odierna è di assicurare salute e cibo sufficiente, nutriente e sicuro a tutta la popolazione mondiale, proteggendo l’ambiente e preservando le risorse naturali . Promuovendo un approccio collaborativo tra settori e gruppi diversi della società, la </a:t>
            </a:r>
            <a:r>
              <a:rPr lang="it-IT" sz="1400" dirty="0" err="1"/>
              <a:t>One</a:t>
            </a:r>
            <a:r>
              <a:rPr lang="it-IT" sz="1400" dirty="0"/>
              <a:t> </a:t>
            </a:r>
            <a:r>
              <a:rPr lang="it-IT" sz="1400" dirty="0" err="1"/>
              <a:t>Health</a:t>
            </a:r>
            <a:r>
              <a:rPr lang="it-IT" sz="1400" dirty="0"/>
              <a:t> può aiutare a cambiare il sistema alimentare, trasformandolo in più inclusivo, sostenibile e resiliente.</a:t>
            </a:r>
          </a:p>
        </p:txBody>
      </p:sp>
      <p:sp>
        <p:nvSpPr>
          <p:cNvPr id="14" name="Rettangolo 13"/>
          <p:cNvSpPr/>
          <p:nvPr/>
        </p:nvSpPr>
        <p:spPr>
          <a:xfrm>
            <a:off x="459168" y="1212295"/>
            <a:ext cx="617126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dirty="0"/>
              <a:t>ONE HEALTH, PER LA SALUTE DI TUTTI E DEL PIANETA</a:t>
            </a:r>
          </a:p>
        </p:txBody>
      </p:sp>
      <p:pic>
        <p:nvPicPr>
          <p:cNvPr id="1026" name="Picture 2" descr="C:\Users\ltroglia\Desktop\logo CMYK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997" y="107283"/>
            <a:ext cx="1985234" cy="1172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52141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/>
          <p:nvPr/>
        </p:nvSpPr>
        <p:spPr>
          <a:xfrm>
            <a:off x="116633" y="6169496"/>
            <a:ext cx="6592884" cy="1815882"/>
          </a:xfrm>
          <a:prstGeom prst="rect">
            <a:avLst/>
          </a:prstGeom>
          <a:ln w="19050">
            <a:solidFill>
              <a:schemeClr val="accent5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it-IT" sz="12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ASSEGNAZIONE CREDITI ECM</a:t>
            </a:r>
          </a:p>
          <a:p>
            <a:pPr algn="just"/>
            <a:r>
              <a:rPr lang="it-IT" sz="12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I crediti ECM verranno assegnati solo ed esclusivamente nel rispetto delle procedure previste</a:t>
            </a:r>
          </a:p>
          <a:p>
            <a:pPr algn="ctr"/>
            <a:endParaRPr lang="it-IT" sz="1200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it-IT" sz="12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it-IT" sz="1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scrizione</a:t>
            </a:r>
            <a:r>
              <a:rPr lang="it-IT" sz="12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  O</a:t>
            </a:r>
            <a:r>
              <a:rPr lang="it-IT" sz="12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N </a:t>
            </a:r>
            <a:r>
              <a:rPr lang="it-IT" sz="12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LINE GRATUITA ma OBBLIGATORIA           </a:t>
            </a:r>
            <a:r>
              <a:rPr lang="it-IT" sz="1200" dirty="0">
                <a:solidFill>
                  <a:schemeClr val="tx2"/>
                </a:solidFill>
                <a:latin typeface="Arial" pitchFamily="34" charset="0"/>
                <a:cs typeface="Arial" pitchFamily="34" charset="0"/>
                <a:hlinkClick r:id="rId2"/>
              </a:rPr>
              <a:t>www.formazionesanitapiemonte.it</a:t>
            </a:r>
            <a:endParaRPr lang="it-IT" sz="12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it-IT" sz="12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Se NON REGISTRATI SUL SITO ECM </a:t>
            </a:r>
            <a:endParaRPr lang="it-IT" sz="12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it-IT" sz="12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        </a:t>
            </a:r>
            <a:r>
              <a:rPr lang="it-IT" sz="12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Collegarsi al sito www.formazionesanitapiemonte.it</a:t>
            </a:r>
          </a:p>
          <a:p>
            <a:pPr algn="just"/>
            <a:r>
              <a:rPr lang="it-IT" sz="12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	Selezionare in basso a sinistra il link “Registra Professionista” e seguire le istruzioni</a:t>
            </a:r>
          </a:p>
        </p:txBody>
      </p:sp>
      <p:sp>
        <p:nvSpPr>
          <p:cNvPr id="10" name="Rettangolo 9"/>
          <p:cNvSpPr/>
          <p:nvPr/>
        </p:nvSpPr>
        <p:spPr>
          <a:xfrm>
            <a:off x="404664" y="1419959"/>
            <a:ext cx="2719933" cy="1938992"/>
          </a:xfrm>
          <a:prstGeom prst="rect">
            <a:avLst/>
          </a:prstGeom>
          <a:ln w="19050">
            <a:solidFill>
              <a:schemeClr val="accent5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it-IT" sz="12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OBIETTIVO </a:t>
            </a:r>
            <a:r>
              <a:rPr lang="it-IT" sz="12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GENERALE</a:t>
            </a:r>
          </a:p>
          <a:p>
            <a:pPr algn="ctr"/>
            <a:endParaRPr lang="it-IT" sz="12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it-IT" sz="12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sz="12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Migliorare le conoscenze in merito all’approccio sistemico previsto  da  </a:t>
            </a:r>
            <a:r>
              <a:rPr lang="it-IT" sz="1200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One</a:t>
            </a:r>
            <a:r>
              <a:rPr lang="it-IT" sz="12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sz="1200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Health</a:t>
            </a:r>
            <a:r>
              <a:rPr lang="it-IT" sz="12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nella visione integrata di salute riguardante uomo, animale e ambiente finalizzato ad aiutare a cambiare il sistema alimentare, trasformandolo in più inclusivo, sostenibile e resiliente.</a:t>
            </a:r>
          </a:p>
        </p:txBody>
      </p:sp>
      <p:sp>
        <p:nvSpPr>
          <p:cNvPr id="11" name="Rettangolo 10"/>
          <p:cNvSpPr/>
          <p:nvPr/>
        </p:nvSpPr>
        <p:spPr>
          <a:xfrm>
            <a:off x="3257136" y="1419959"/>
            <a:ext cx="3282935" cy="4185761"/>
          </a:xfrm>
          <a:prstGeom prst="rect">
            <a:avLst/>
          </a:prstGeom>
          <a:ln w="19050">
            <a:solidFill>
              <a:schemeClr val="accent5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it-IT" sz="1400" dirty="0">
                <a:solidFill>
                  <a:schemeClr val="tx2"/>
                </a:solidFill>
                <a:latin typeface="Berlin Sans FB" panose="020E0602020502020306" pitchFamily="34" charset="0"/>
              </a:rPr>
              <a:t>PROGRAMMA</a:t>
            </a:r>
            <a:r>
              <a:rPr lang="it-IT" sz="14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endParaRPr lang="it-IT" sz="1400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it-IT" sz="1200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it-IT" sz="1200" b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One</a:t>
            </a:r>
            <a:r>
              <a:rPr lang="it-IT" sz="12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sz="1200" b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Health</a:t>
            </a:r>
            <a:r>
              <a:rPr lang="it-IT" sz="12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come approccio alla salute </a:t>
            </a:r>
            <a:r>
              <a:rPr lang="it-IT" sz="12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globale</a:t>
            </a:r>
          </a:p>
          <a:p>
            <a:pPr algn="ctr"/>
            <a:endParaRPr lang="it-IT" sz="1200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it-IT" sz="12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La salute circolare, la salute del </a:t>
            </a:r>
            <a:r>
              <a:rPr lang="it-IT" sz="12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futuro</a:t>
            </a:r>
            <a:endParaRPr lang="it-IT" sz="12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it-IT" sz="12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it-IT" sz="1200" b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One</a:t>
            </a:r>
            <a:endParaRPr lang="it-IT" sz="12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it-IT" sz="1200" b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Health</a:t>
            </a:r>
            <a:r>
              <a:rPr lang="it-IT" sz="12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a supporto di strategie di salute globale: un caso studio dal bacino del Mediterraneo</a:t>
            </a:r>
          </a:p>
          <a:p>
            <a:pPr algn="ctr"/>
            <a:endParaRPr lang="it-IT" sz="1200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it-IT" sz="12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Salute circolare nell’industria della salute e dell’</a:t>
            </a:r>
            <a:r>
              <a:rPr lang="it-IT" sz="1200" b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agrifood</a:t>
            </a:r>
            <a:r>
              <a:rPr lang="it-IT" sz="12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con</a:t>
            </a:r>
          </a:p>
          <a:p>
            <a:pPr algn="ctr"/>
            <a:r>
              <a:rPr lang="it-IT" sz="12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l’ausilio della IA</a:t>
            </a:r>
          </a:p>
          <a:p>
            <a:pPr algn="ctr"/>
            <a:endParaRPr lang="it-IT" sz="12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12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Fostering health</a:t>
            </a:r>
          </a:p>
          <a:p>
            <a:pPr algn="ctr"/>
            <a:r>
              <a:rPr lang="en-US" sz="12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through enhancing climate early warning systems for infectious diseases and advancing sustainable agriculture</a:t>
            </a:r>
          </a:p>
          <a:p>
            <a:pPr algn="ctr"/>
            <a:r>
              <a:rPr lang="en-US" sz="12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to support nutrition and health* (</a:t>
            </a:r>
            <a:r>
              <a:rPr lang="en-US" sz="1200" b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english</a:t>
            </a:r>
            <a:r>
              <a:rPr lang="en-US" sz="12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only- MODULO FACOLTATIVO )</a:t>
            </a:r>
          </a:p>
        </p:txBody>
      </p:sp>
      <p:sp>
        <p:nvSpPr>
          <p:cNvPr id="12" name="Rettangolo 11"/>
          <p:cNvSpPr/>
          <p:nvPr/>
        </p:nvSpPr>
        <p:spPr>
          <a:xfrm>
            <a:off x="233765" y="8265368"/>
            <a:ext cx="6475751" cy="1384995"/>
          </a:xfrm>
          <a:prstGeom prst="rect">
            <a:avLst/>
          </a:prstGeom>
          <a:ln w="19050">
            <a:solidFill>
              <a:schemeClr val="accent5"/>
            </a:solidFill>
            <a:prstDash val="sysDash"/>
          </a:ln>
        </p:spPr>
        <p:txBody>
          <a:bodyPr wrap="square">
            <a:spAutoFit/>
          </a:bodyPr>
          <a:lstStyle/>
          <a:p>
            <a:pPr algn="just"/>
            <a:r>
              <a:rPr lang="it-IT" sz="12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Al fine di migliorare la qualità dei progetti formativi, ciascun partecipante è invitato a segnalare eventuali suggerimenti/elogi/reclami all’indirizzo: </a:t>
            </a:r>
            <a:r>
              <a:rPr lang="it-IT" sz="1200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formazionesegreteria@aslto4.piemonte.it</a:t>
            </a:r>
            <a:r>
              <a:rPr lang="it-IT" sz="12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specificando il titolo del corso e l’edizione.</a:t>
            </a:r>
          </a:p>
          <a:p>
            <a:pPr algn="just"/>
            <a:endParaRPr lang="it-IT" sz="12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it-IT" sz="12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Tutti i partecipanti sono invitati, 40/50 giorni dopo la data termine del corso a verificare sul proprio curriculum formativo il corretto inserimento dei dati. Nel caso di NON corrispondenza, effettuare segnalazione tempestiva a: </a:t>
            </a:r>
            <a:r>
              <a:rPr lang="it-IT" sz="1200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formazionesegreteria@aslto4.piemonte.it</a:t>
            </a:r>
          </a:p>
        </p:txBody>
      </p:sp>
      <p:sp>
        <p:nvSpPr>
          <p:cNvPr id="13" name="Rettangolo 12"/>
          <p:cNvSpPr/>
          <p:nvPr/>
        </p:nvSpPr>
        <p:spPr>
          <a:xfrm>
            <a:off x="296695" y="272480"/>
            <a:ext cx="6349893" cy="738664"/>
          </a:xfrm>
          <a:prstGeom prst="rect">
            <a:avLst/>
          </a:prstGeom>
          <a:ln w="19050">
            <a:solidFill>
              <a:schemeClr val="accent5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it-IT" sz="1400" dirty="0">
                <a:solidFill>
                  <a:schemeClr val="tx2"/>
                </a:solidFill>
                <a:latin typeface="Berlin Sans FB" panose="020E0602020502020306" pitchFamily="34" charset="0"/>
              </a:rPr>
              <a:t>ARTICOLAZIONE</a:t>
            </a:r>
            <a:endParaRPr lang="it-IT" sz="1400" b="1" dirty="0">
              <a:solidFill>
                <a:schemeClr val="tx2"/>
              </a:solidFill>
              <a:latin typeface="Berlin Sans FB" panose="020E0602020502020306" pitchFamily="34" charset="0"/>
            </a:endParaRPr>
          </a:p>
          <a:p>
            <a:pPr algn="ctr"/>
            <a:r>
              <a:rPr lang="it-IT" sz="1400" dirty="0">
                <a:solidFill>
                  <a:schemeClr val="tx2"/>
                </a:solidFill>
                <a:latin typeface="Berlin Sans FB" panose="020E0602020502020306" pitchFamily="34" charset="0"/>
              </a:rPr>
              <a:t>Il corso prevede la fruizione di moduli FAD asincroni per una durata complessiva di n.  4</a:t>
            </a:r>
            <a:r>
              <a:rPr lang="it-IT" sz="1400" dirty="0" smtClean="0">
                <a:solidFill>
                  <a:schemeClr val="tx2"/>
                </a:solidFill>
                <a:latin typeface="Berlin Sans FB" panose="020E0602020502020306" pitchFamily="34" charset="0"/>
              </a:rPr>
              <a:t>  ore</a:t>
            </a:r>
            <a:endParaRPr lang="it-IT" sz="1400" dirty="0">
              <a:solidFill>
                <a:schemeClr val="tx2"/>
              </a:solidFill>
              <a:latin typeface="Berlin Sans FB" panose="020E0602020502020306" pitchFamily="34" charset="0"/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296695" y="3512840"/>
            <a:ext cx="2561529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it-IT" sz="1400" b="1" dirty="0" smtClean="0">
                <a:solidFill>
                  <a:srgbClr val="C0504D"/>
                </a:solidFill>
                <a:latin typeface="+mj-lt"/>
                <a:ea typeface="Times New Roman"/>
              </a:rPr>
              <a:t>AUTORI</a:t>
            </a: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it-IT" sz="1400" b="1" dirty="0">
                <a:solidFill>
                  <a:srgbClr val="C0504D"/>
                </a:solidFill>
                <a:latin typeface="+mj-lt"/>
                <a:ea typeface="Times New Roman"/>
              </a:rPr>
              <a:t>Daniela </a:t>
            </a:r>
            <a:r>
              <a:rPr lang="it-IT" sz="1400" b="1" dirty="0" smtClean="0">
                <a:solidFill>
                  <a:srgbClr val="C0504D"/>
                </a:solidFill>
                <a:latin typeface="+mj-lt"/>
                <a:ea typeface="Times New Roman"/>
              </a:rPr>
              <a:t>Rana</a:t>
            </a:r>
            <a:endParaRPr lang="it-IT" sz="1200" b="1" dirty="0">
              <a:solidFill>
                <a:srgbClr val="C0504D"/>
              </a:solidFill>
              <a:latin typeface="+mj-lt"/>
              <a:ea typeface="Times New Roman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it-IT" sz="1400" b="1" dirty="0">
                <a:solidFill>
                  <a:srgbClr val="C0504D"/>
                </a:solidFill>
                <a:latin typeface="+mj-lt"/>
                <a:ea typeface="Times New Roman"/>
              </a:rPr>
              <a:t>Ilaria </a:t>
            </a:r>
            <a:r>
              <a:rPr lang="it-IT" sz="1400" b="1" dirty="0" smtClean="0">
                <a:solidFill>
                  <a:srgbClr val="C0504D"/>
                </a:solidFill>
                <a:latin typeface="+mj-lt"/>
                <a:ea typeface="Times New Roman"/>
              </a:rPr>
              <a:t>Capua</a:t>
            </a:r>
            <a:endParaRPr lang="it-IT" sz="1200" b="1" dirty="0">
              <a:solidFill>
                <a:srgbClr val="C0504D"/>
              </a:solidFill>
              <a:latin typeface="+mj-lt"/>
              <a:ea typeface="Times New Roman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it-IT" sz="1400" b="1" dirty="0">
                <a:solidFill>
                  <a:srgbClr val="C0504D"/>
                </a:solidFill>
                <a:latin typeface="+mj-lt"/>
                <a:ea typeface="Times New Roman"/>
              </a:rPr>
              <a:t>Claudia </a:t>
            </a:r>
            <a:r>
              <a:rPr lang="it-IT" sz="1400" b="1" dirty="0" err="1" smtClean="0">
                <a:solidFill>
                  <a:srgbClr val="C0504D"/>
                </a:solidFill>
                <a:latin typeface="+mj-lt"/>
                <a:ea typeface="Times New Roman"/>
              </a:rPr>
              <a:t>Robbiati</a:t>
            </a:r>
            <a:endParaRPr lang="it-IT" sz="1200" b="1" dirty="0">
              <a:solidFill>
                <a:srgbClr val="C0504D"/>
              </a:solidFill>
              <a:latin typeface="+mj-lt"/>
              <a:ea typeface="Times New Roman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it-IT" sz="1400" b="1" dirty="0">
                <a:solidFill>
                  <a:srgbClr val="C0504D"/>
                </a:solidFill>
                <a:latin typeface="+mj-lt"/>
                <a:ea typeface="Times New Roman"/>
              </a:rPr>
              <a:t>Guido </a:t>
            </a:r>
            <a:r>
              <a:rPr lang="it-IT" sz="1400" b="1" dirty="0" err="1" smtClean="0">
                <a:solidFill>
                  <a:srgbClr val="C0504D"/>
                </a:solidFill>
                <a:latin typeface="+mj-lt"/>
                <a:ea typeface="Times New Roman"/>
              </a:rPr>
              <a:t>Boella</a:t>
            </a:r>
            <a:endParaRPr lang="it-IT" sz="1200" b="1" dirty="0">
              <a:solidFill>
                <a:srgbClr val="C0504D"/>
              </a:solidFill>
              <a:latin typeface="+mj-lt"/>
              <a:ea typeface="Times New Roman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it-IT" sz="1400" b="1" dirty="0">
                <a:solidFill>
                  <a:srgbClr val="C0504D"/>
                </a:solidFill>
                <a:latin typeface="+mj-lt"/>
                <a:ea typeface="Times New Roman"/>
              </a:rPr>
              <a:t>Martin </a:t>
            </a:r>
            <a:r>
              <a:rPr lang="it-IT" sz="1400" b="1" dirty="0" err="1" smtClean="0">
                <a:solidFill>
                  <a:srgbClr val="C0504D"/>
                </a:solidFill>
                <a:latin typeface="+mj-lt"/>
                <a:ea typeface="Times New Roman"/>
              </a:rPr>
              <a:t>Muchangi</a:t>
            </a:r>
            <a:endParaRPr lang="it-IT" sz="1200" b="1" dirty="0">
              <a:solidFill>
                <a:srgbClr val="C0504D"/>
              </a:solidFill>
              <a:latin typeface="+mj-lt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9667558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805</TotalTime>
  <Words>518</Words>
  <Application>Microsoft Office PowerPoint</Application>
  <PresentationFormat>A4 (21x29,7 cm)</PresentationFormat>
  <Paragraphs>68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3" baseType="lpstr">
      <vt:lpstr>Tema di Office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Progetto Formativo Aziendale ECM 134/</dc:title>
  <dc:creator>Administrator</dc:creator>
  <cp:lastModifiedBy>Laura Troglia</cp:lastModifiedBy>
  <cp:revision>113</cp:revision>
  <cp:lastPrinted>2020-09-18T08:50:24Z</cp:lastPrinted>
  <dcterms:created xsi:type="dcterms:W3CDTF">2020-02-05T14:00:34Z</dcterms:created>
  <dcterms:modified xsi:type="dcterms:W3CDTF">2024-02-14T09:12:49Z</dcterms:modified>
</cp:coreProperties>
</file>